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9"/>
  </p:notesMasterIdLst>
  <p:sldIdLst>
    <p:sldId id="256" r:id="rId2"/>
    <p:sldId id="262" r:id="rId3"/>
    <p:sldId id="257" r:id="rId4"/>
    <p:sldId id="259" r:id="rId5"/>
    <p:sldId id="265" r:id="rId6"/>
    <p:sldId id="260" r:id="rId7"/>
    <p:sldId id="266" r:id="rId8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FFCC"/>
    <a:srgbClr val="00CC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836" autoAdjust="0"/>
  </p:normalViewPr>
  <p:slideViewPr>
    <p:cSldViewPr snapToGrid="0">
      <p:cViewPr varScale="1">
        <p:scale>
          <a:sx n="70" d="100"/>
          <a:sy n="70" d="100"/>
        </p:scale>
        <p:origin x="-3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 altLang="ar-JO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 altLang="ar-JO"/>
          </a:p>
        </p:txBody>
      </p:sp>
      <p:sp>
        <p:nvSpPr>
          <p:cNvPr id="614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 smtClean="0"/>
              <a:t>Click to edit Master text styles</a:t>
            </a:r>
          </a:p>
          <a:p>
            <a:pPr lvl="1"/>
            <a:r>
              <a:rPr lang="en-US" altLang="ar-JO" smtClean="0"/>
              <a:t>Second level</a:t>
            </a:r>
          </a:p>
          <a:p>
            <a:pPr lvl="2"/>
            <a:r>
              <a:rPr lang="en-US" altLang="ar-JO" smtClean="0"/>
              <a:t>Third level</a:t>
            </a:r>
          </a:p>
          <a:p>
            <a:pPr lvl="3"/>
            <a:r>
              <a:rPr lang="en-US" altLang="ar-JO" smtClean="0"/>
              <a:t>Fourth level</a:t>
            </a:r>
          </a:p>
          <a:p>
            <a:pPr lvl="4"/>
            <a:r>
              <a:rPr lang="en-US" altLang="ar-JO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 altLang="ar-JO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fld id="{709AC6C2-AC41-4DC8-93DF-20EF08FB5049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8695943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9E21A9-7F25-4A0C-9418-EEEFD22926B4}" type="slidenum">
              <a:rPr lang="en-US" altLang="ar-JO"/>
              <a:pPr/>
              <a:t>1</a:t>
            </a:fld>
            <a:endParaRPr lang="en-US" altLang="ar-JO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ar-JO" altLang="ar-J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6D18CD-E275-40EA-AB6E-51CA6B7C7F61}" type="slidenum">
              <a:rPr lang="en-US" altLang="ar-JO"/>
              <a:pPr/>
              <a:t>2</a:t>
            </a:fld>
            <a:endParaRPr lang="en-US" altLang="ar-JO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ar-JO" altLang="ar-J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6ACD43-C243-44AF-9445-DE46ABEC1F83}" type="slidenum">
              <a:rPr lang="en-US" altLang="ar-JO"/>
              <a:pPr/>
              <a:t>3</a:t>
            </a:fld>
            <a:endParaRPr lang="en-US" altLang="ar-JO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ar-JO" altLang="ar-J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816B11-520B-4A6F-B6AD-506B5F772A56}" type="slidenum">
              <a:rPr lang="en-US" altLang="ar-JO"/>
              <a:pPr/>
              <a:t>4</a:t>
            </a:fld>
            <a:endParaRPr lang="en-US" altLang="ar-JO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ar-JO" altLang="ar-J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2BB940-9E17-477C-9B82-B329A0960CE7}" type="slidenum">
              <a:rPr lang="en-US" altLang="ar-JO"/>
              <a:pPr/>
              <a:t>5</a:t>
            </a:fld>
            <a:endParaRPr lang="en-US" altLang="ar-JO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ar-JO" altLang="ar-J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8EC304-57C5-41BB-B801-E2B7CAC0E42A}" type="slidenum">
              <a:rPr lang="en-US" altLang="ar-JO"/>
              <a:pPr/>
              <a:t>6</a:t>
            </a:fld>
            <a:endParaRPr lang="en-US" altLang="ar-JO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ar-JO" altLang="ar-J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8EC304-57C5-41BB-B801-E2B7CAC0E42A}" type="slidenum">
              <a:rPr lang="en-US" altLang="ar-JO"/>
              <a:pPr/>
              <a:t>7</a:t>
            </a:fld>
            <a:endParaRPr lang="en-US" altLang="ar-JO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ar-JO" alt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en-US" altLang="ar-JO" noProof="0" smtClean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ar-JO" noProof="0" smtClean="0"/>
              <a:t>Click to edit Master subtitle style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7D1EFBC-E0D2-40A5-9740-67F48F2BBD06}" type="slidenum">
              <a:rPr lang="en-US" altLang="ar-JO"/>
              <a:pPr/>
              <a:t>‹#›</a:t>
            </a:fld>
            <a:endParaRPr lang="en-US" altLang="ar-JO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2176F0-E2E9-4FF4-941F-80156B88A5E9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4259066700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4FE25-8C71-41B7-9B41-E7347E6ECA31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273828020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460BD-B105-44BC-B405-45508A4A49B2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4125125644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BC4A7-33BF-42E0-B1C3-3FE68B36D841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665768426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BFB5A-3BBD-4207-A1E9-240D4AE88002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080381536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6FE0-E39E-43EB-877D-6E60005510FE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4119370705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06B033-E9C7-453E-9781-6B03886EAB87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364735380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A0054-0840-4268-B872-E72E50F406AC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402851384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9F049-2D0F-4A41-9121-64F0A13ED8D4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302598353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95363-40C5-4A0E-9C90-61DE5CA381AC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771885222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t="-3000" r="-21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 smtClean="0"/>
              <a:t>Click to edit Master title style</a:t>
            </a:r>
            <a:endParaRPr lang="en-US" altLang="ar-JO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 smtClean="0"/>
              <a:t>Click to edit Master text styles</a:t>
            </a:r>
          </a:p>
          <a:p>
            <a:pPr lvl="1"/>
            <a:r>
              <a:rPr lang="en-US" altLang="ar-JO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 altLang="ar-JO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 altLang="ar-JO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F8EFBEE4-B485-4491-BBE3-4F7919400488}" type="slidenum">
              <a:rPr lang="en-US" altLang="ar-JO"/>
              <a:pPr/>
              <a:t>‹#›</a:t>
            </a:fld>
            <a:endParaRPr lang="en-US" alt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1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r" rtl="1" eaLnBrk="1" fontAlgn="base" hangingPunct="1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3700" y="2404394"/>
            <a:ext cx="7429500" cy="1143000"/>
          </a:xfrm>
        </p:spPr>
        <p:txBody>
          <a:bodyPr/>
          <a:lstStyle/>
          <a:p>
            <a:pPr algn="ctr"/>
            <a:r>
              <a:rPr lang="en-US" altLang="ar-JO" sz="4400" dirty="0">
                <a:solidFill>
                  <a:schemeClr val="bg1"/>
                </a:solidFill>
              </a:rPr>
              <a:t>Classroom </a:t>
            </a:r>
            <a:r>
              <a:rPr lang="en-US" altLang="ar-JO" sz="4400" dirty="0" smtClean="0">
                <a:solidFill>
                  <a:schemeClr val="bg1"/>
                </a:solidFill>
              </a:rPr>
              <a:t/>
            </a:r>
            <a:br>
              <a:rPr lang="en-US" altLang="ar-JO" sz="4400" dirty="0" smtClean="0">
                <a:solidFill>
                  <a:schemeClr val="bg1"/>
                </a:solidFill>
              </a:rPr>
            </a:br>
            <a:r>
              <a:rPr lang="en-US" altLang="ar-JO" sz="4400" dirty="0" smtClean="0">
                <a:solidFill>
                  <a:schemeClr val="bg1"/>
                </a:solidFill>
              </a:rPr>
              <a:t>Tips and Rules</a:t>
            </a:r>
            <a:endParaRPr lang="en-US" altLang="ar-JO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9"/>
          <p:cNvSpPr>
            <a:spLocks noGrp="1" noChangeArrowheads="1"/>
          </p:cNvSpPr>
          <p:nvPr>
            <p:ph type="title"/>
          </p:nvPr>
        </p:nvSpPr>
        <p:spPr>
          <a:xfrm>
            <a:off x="1752600" y="891664"/>
            <a:ext cx="7010400" cy="838200"/>
          </a:xfrm>
        </p:spPr>
        <p:txBody>
          <a:bodyPr/>
          <a:lstStyle/>
          <a:p>
            <a:r>
              <a:rPr lang="en-US" altLang="ar-JO" dirty="0">
                <a:solidFill>
                  <a:schemeClr val="bg1"/>
                </a:solidFill>
              </a:rPr>
              <a:t>Student Behaviors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752600" y="1668373"/>
            <a:ext cx="6613480" cy="4572000"/>
          </a:xfrm>
          <a:noFill/>
        </p:spPr>
        <p:txBody>
          <a:bodyPr/>
          <a:lstStyle/>
          <a:p>
            <a:pPr algn="l" rtl="0"/>
            <a:r>
              <a:rPr lang="en-US" altLang="ar-JO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Be </a:t>
            </a:r>
            <a:r>
              <a:rPr lang="en-US" altLang="ar-JO" sz="28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a </a:t>
            </a:r>
            <a:r>
              <a:rPr lang="en-US" altLang="ar-JO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positive </a:t>
            </a:r>
            <a:r>
              <a:rPr lang="en-US" altLang="ar-JO" sz="28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participant</a:t>
            </a:r>
            <a:endParaRPr lang="en-US" altLang="ar-JO" sz="2800" b="1" i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lvl="1" algn="l" rtl="0">
              <a:spcBef>
                <a:spcPct val="0"/>
              </a:spcBef>
            </a:pPr>
            <a:r>
              <a:rPr lang="en-US" altLang="ar-JO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Speak in a normal tone of voice, and listen attentively.</a:t>
            </a:r>
          </a:p>
          <a:p>
            <a:pPr algn="l" rtl="0"/>
            <a:r>
              <a:rPr lang="en-US" altLang="ar-JO" sz="28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Be productive</a:t>
            </a:r>
          </a:p>
          <a:p>
            <a:pPr lvl="1" algn="l" rtl="0">
              <a:spcBef>
                <a:spcPct val="0"/>
              </a:spcBef>
            </a:pPr>
            <a:r>
              <a:rPr lang="en-US" altLang="ar-JO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Turn in work on time, and always do your best.</a:t>
            </a:r>
          </a:p>
          <a:p>
            <a:pPr algn="l" rtl="0"/>
            <a:r>
              <a:rPr lang="en-US" altLang="ar-JO" sz="2800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Be a problem solver</a:t>
            </a:r>
          </a:p>
          <a:p>
            <a:pPr lvl="1" algn="l" rtl="0">
              <a:spcBef>
                <a:spcPct val="0"/>
              </a:spcBef>
            </a:pPr>
            <a:r>
              <a:rPr lang="en-US" altLang="ar-JO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Correct problems quickly </a:t>
            </a:r>
            <a:endParaRPr lang="en-US" altLang="ar-JO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457200" lvl="1" indent="0" algn="l" rtl="0">
              <a:spcBef>
                <a:spcPct val="0"/>
              </a:spcBef>
              <a:buNone/>
            </a:pPr>
            <a:r>
              <a:rPr lang="en-US" altLang="ar-JO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altLang="ar-JO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and </a:t>
            </a:r>
            <a:r>
              <a:rPr lang="en-US" altLang="ar-JO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peacefully before they escalate.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/>
          <p:cNvSpPr>
            <a:spLocks noGrp="1" noChangeArrowheads="1"/>
          </p:cNvSpPr>
          <p:nvPr>
            <p:ph type="title"/>
          </p:nvPr>
        </p:nvSpPr>
        <p:spPr>
          <a:xfrm>
            <a:off x="1793544" y="1096384"/>
            <a:ext cx="7010400" cy="838200"/>
          </a:xfrm>
        </p:spPr>
        <p:txBody>
          <a:bodyPr/>
          <a:lstStyle/>
          <a:p>
            <a:r>
              <a:rPr lang="en-US" altLang="ar-JO" dirty="0">
                <a:solidFill>
                  <a:schemeClr val="bg1"/>
                </a:solidFill>
              </a:rPr>
              <a:t>Show Respect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698008" y="1968629"/>
            <a:ext cx="7010400" cy="4572000"/>
          </a:xfrm>
        </p:spPr>
        <p:txBody>
          <a:bodyPr/>
          <a:lstStyle/>
          <a:p>
            <a:pPr algn="l" rtl="0"/>
            <a:r>
              <a:rPr lang="en-US" altLang="ar-JO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Value yourself. Be </a:t>
            </a:r>
            <a:r>
              <a:rPr lang="en-US" altLang="ar-JO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honest</a:t>
            </a:r>
            <a:r>
              <a:rPr lang="en-US" altLang="ar-JO" dirty="0"/>
              <a:t> </a:t>
            </a:r>
            <a:r>
              <a:rPr lang="en-US" altLang="ar-JO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and</a:t>
            </a:r>
            <a:r>
              <a:rPr lang="en-US" altLang="ar-JO" dirty="0"/>
              <a:t> </a:t>
            </a:r>
            <a:r>
              <a:rPr lang="en-US" altLang="ar-JO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ethical</a:t>
            </a:r>
            <a:r>
              <a:rPr lang="en-US" altLang="ar-JO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, and practice strong moral values.</a:t>
            </a:r>
          </a:p>
          <a:p>
            <a:pPr algn="l" rtl="0"/>
            <a:r>
              <a:rPr lang="en-US" altLang="ar-JO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Honor </a:t>
            </a:r>
            <a:r>
              <a:rPr lang="en-US" altLang="ar-JO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the ideas and opinions of others</a:t>
            </a:r>
            <a:r>
              <a:rPr lang="en-US" altLang="ar-JO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.</a:t>
            </a:r>
            <a:endParaRPr lang="en-US" altLang="ar-JO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>
          <a:xfrm>
            <a:off x="1766248" y="1096384"/>
            <a:ext cx="7010400" cy="838200"/>
          </a:xfrm>
        </p:spPr>
        <p:txBody>
          <a:bodyPr/>
          <a:lstStyle/>
          <a:p>
            <a:r>
              <a:rPr lang="en-US" altLang="ar-JO" dirty="0">
                <a:solidFill>
                  <a:schemeClr val="bg1"/>
                </a:solidFill>
              </a:rPr>
              <a:t>Responsibility for Coursework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52600" y="2050517"/>
            <a:ext cx="6735763" cy="4572000"/>
          </a:xfrm>
        </p:spPr>
        <p:txBody>
          <a:bodyPr/>
          <a:lstStyle/>
          <a:p>
            <a:pPr algn="l" rtl="0"/>
            <a:r>
              <a:rPr lang="en-US" altLang="ar-JO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Bring </a:t>
            </a:r>
            <a:r>
              <a:rPr lang="en-US" altLang="ar-JO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notebook</a:t>
            </a:r>
            <a:r>
              <a:rPr lang="en-US" altLang="ar-JO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, </a:t>
            </a:r>
            <a:r>
              <a:rPr lang="en-US" altLang="ar-JO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slides </a:t>
            </a:r>
            <a:r>
              <a:rPr lang="en-US" altLang="ar-JO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and appropriate writing</a:t>
            </a:r>
            <a:r>
              <a:rPr lang="en-US" altLang="ar-JO" dirty="0"/>
              <a:t> </a:t>
            </a:r>
            <a:r>
              <a:rPr lang="en-US" altLang="ar-JO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tools</a:t>
            </a:r>
            <a:r>
              <a:rPr lang="en-US" altLang="ar-JO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ar-JO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to class.</a:t>
            </a:r>
          </a:p>
          <a:p>
            <a:pPr algn="l" rtl="0"/>
            <a:r>
              <a:rPr lang="en-US" altLang="ar-JO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You should read Textbooks.</a:t>
            </a:r>
            <a:r>
              <a:rPr lang="en-US" altLang="ar-JO" dirty="0" smtClean="0"/>
              <a:t> </a:t>
            </a:r>
            <a:r>
              <a:rPr lang="en-US" altLang="ar-JO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Slides are never enough.</a:t>
            </a:r>
          </a:p>
          <a:p>
            <a:pPr algn="l" rtl="0"/>
            <a:r>
              <a:rPr lang="en-US" altLang="ar-JO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Know due dates, and submit all coursework on time.</a:t>
            </a:r>
          </a:p>
          <a:p>
            <a:pPr marL="0" indent="0" algn="l" rtl="0">
              <a:buNone/>
            </a:pPr>
            <a:endParaRPr lang="en-US" altLang="ar-JO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2728" y="1055440"/>
            <a:ext cx="7010400" cy="838200"/>
          </a:xfrm>
        </p:spPr>
        <p:txBody>
          <a:bodyPr/>
          <a:lstStyle/>
          <a:p>
            <a:r>
              <a:rPr lang="en-US" altLang="ar-JO" dirty="0">
                <a:solidFill>
                  <a:schemeClr val="bg1"/>
                </a:solidFill>
              </a:rPr>
              <a:t>Grading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5176" y="1818501"/>
            <a:ext cx="7010400" cy="4572000"/>
          </a:xfrm>
          <a:noFill/>
        </p:spPr>
        <p:txBody>
          <a:bodyPr/>
          <a:lstStyle/>
          <a:p>
            <a:pPr lvl="1" algn="l" rtl="0"/>
            <a:r>
              <a:rPr lang="en-US" altLang="ar-JO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Class </a:t>
            </a:r>
            <a:r>
              <a:rPr lang="en-US" altLang="ar-JO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participation </a:t>
            </a:r>
            <a:br>
              <a:rPr lang="en-US" altLang="ar-JO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en-US" altLang="ar-JO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(effort)</a:t>
            </a:r>
          </a:p>
          <a:p>
            <a:pPr lvl="1" algn="l" rtl="0"/>
            <a:r>
              <a:rPr lang="en-US" altLang="ar-JO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Completion of assignments</a:t>
            </a:r>
          </a:p>
          <a:p>
            <a:pPr lvl="1" algn="l" rtl="0">
              <a:buFont typeface="Wingdings" pitchFamily="2" charset="2"/>
              <a:buNone/>
            </a:pPr>
            <a:r>
              <a:rPr lang="en-US" altLang="ar-JO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	(daily work)</a:t>
            </a:r>
          </a:p>
          <a:p>
            <a:pPr lvl="1" algn="l" rtl="0"/>
            <a:r>
              <a:rPr lang="en-US" altLang="ar-JO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Major projects, exams, and </a:t>
            </a:r>
          </a:p>
          <a:p>
            <a:pPr lvl="1" algn="l" rtl="0">
              <a:buFont typeface="Wingdings" pitchFamily="2" charset="2"/>
              <a:buNone/>
            </a:pPr>
            <a:r>
              <a:rPr lang="en-US" altLang="ar-JO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	self-reflection 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6605588" y="223838"/>
            <a:ext cx="213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</a:pPr>
            <a:endParaRPr lang="ar-JO" altLang="ar-JO"/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 rot="21010091">
            <a:off x="3739456" y="3950680"/>
            <a:ext cx="4408258" cy="1726627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0"/>
              </a:spcBef>
              <a:tabLst>
                <a:tab pos="1485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00050" indent="-228600">
              <a:spcBef>
                <a:spcPct val="0"/>
              </a:spcBef>
              <a:tabLst>
                <a:tab pos="1485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spcBef>
                <a:spcPct val="0"/>
              </a:spcBef>
              <a:tabLst>
                <a:tab pos="1485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spcBef>
                <a:spcPct val="0"/>
              </a:spcBef>
              <a:tabLst>
                <a:tab pos="1485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spcBef>
                <a:spcPct val="0"/>
              </a:spcBef>
              <a:tabLst>
                <a:tab pos="1485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algn="l" rtl="0" fontAlgn="base">
              <a:spcBef>
                <a:spcPct val="0"/>
              </a:spcBef>
              <a:spcAft>
                <a:spcPct val="0"/>
              </a:spcAft>
              <a:tabLst>
                <a:tab pos="1485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algn="l" rtl="0" fontAlgn="base">
              <a:spcBef>
                <a:spcPct val="0"/>
              </a:spcBef>
              <a:spcAft>
                <a:spcPct val="0"/>
              </a:spcAft>
              <a:tabLst>
                <a:tab pos="1485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algn="l" rtl="0" fontAlgn="base">
              <a:spcBef>
                <a:spcPct val="0"/>
              </a:spcBef>
              <a:spcAft>
                <a:spcPct val="0"/>
              </a:spcAft>
              <a:tabLst>
                <a:tab pos="1485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algn="l" rtl="0" fontAlgn="base">
              <a:spcBef>
                <a:spcPct val="0"/>
              </a:spcBef>
              <a:spcAft>
                <a:spcPct val="0"/>
              </a:spcAft>
              <a:tabLst>
                <a:tab pos="1485900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endParaRPr lang="en-US" altLang="ar-JO" sz="900" b="1" dirty="0"/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ar-JO" b="1" dirty="0" smtClean="0"/>
              <a:t>First Exam </a:t>
            </a:r>
            <a:r>
              <a:rPr lang="en-US" altLang="ar-JO" b="1" dirty="0"/>
              <a:t>	</a:t>
            </a:r>
            <a:r>
              <a:rPr lang="en-US" altLang="ar-JO" b="1" dirty="0" smtClean="0"/>
              <a:t>              20%</a:t>
            </a:r>
            <a:endParaRPr lang="en-US" altLang="ar-JO" b="1" dirty="0"/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ar-JO" b="1" dirty="0" smtClean="0"/>
              <a:t>Second Exam             20%</a:t>
            </a:r>
            <a:endParaRPr lang="en-US" altLang="ar-JO" b="1" dirty="0"/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ar-JO" b="1" dirty="0" smtClean="0"/>
              <a:t>Reports, Projects       20% </a:t>
            </a:r>
            <a:r>
              <a:rPr lang="en-US" altLang="ar-JO" b="1" dirty="0"/>
              <a:t>	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ar-JO" b="1" dirty="0" smtClean="0"/>
              <a:t>Final Exam                  40%</a:t>
            </a:r>
            <a:endParaRPr lang="en-US" altLang="ar-JO" b="1" dirty="0"/>
          </a:p>
          <a:p>
            <a:pPr lvl="1">
              <a:spcBef>
                <a:spcPct val="20000"/>
              </a:spcBef>
              <a:buFontTx/>
              <a:buChar char="•"/>
            </a:pPr>
            <a:endParaRPr lang="en-US" altLang="ar-JO" b="1" dirty="0"/>
          </a:p>
          <a:p>
            <a:pPr>
              <a:spcBef>
                <a:spcPct val="20000"/>
              </a:spcBef>
            </a:pPr>
            <a:r>
              <a:rPr lang="en-US" altLang="ar-JO" sz="900" b="1" dirty="0" smtClean="0"/>
              <a:t> </a:t>
            </a:r>
            <a:endParaRPr lang="en-US" altLang="ar-JO" sz="9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Rectangle 10"/>
          <p:cNvSpPr>
            <a:spLocks noGrp="1" noChangeArrowheads="1"/>
          </p:cNvSpPr>
          <p:nvPr>
            <p:ph type="title"/>
          </p:nvPr>
        </p:nvSpPr>
        <p:spPr>
          <a:xfrm>
            <a:off x="1766248" y="1096384"/>
            <a:ext cx="7010400" cy="838200"/>
          </a:xfrm>
        </p:spPr>
        <p:txBody>
          <a:bodyPr/>
          <a:lstStyle/>
          <a:p>
            <a:r>
              <a:rPr lang="en-US" altLang="ar-JO" dirty="0" smtClean="0">
                <a:solidFill>
                  <a:schemeClr val="bg1"/>
                </a:solidFill>
              </a:rPr>
              <a:t>Attendance Policy</a:t>
            </a:r>
            <a:endParaRPr lang="en-US" altLang="ar-JO" dirty="0">
              <a:solidFill>
                <a:schemeClr val="bg1"/>
              </a:solidFill>
            </a:endParaRP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588824" y="1545541"/>
            <a:ext cx="6436060" cy="4572000"/>
          </a:xfrm>
        </p:spPr>
        <p:txBody>
          <a:bodyPr/>
          <a:lstStyle/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Absence </a:t>
            </a: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from lectures and/or tutorials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shall </a:t>
            </a: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not exceed 15</a:t>
            </a:r>
            <a:r>
              <a:rPr lang="en-US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rPr>
              <a:t>%.</a:t>
            </a:r>
          </a:p>
          <a:p>
            <a:pPr marL="0" indent="0" algn="l" rtl="0">
              <a:buNone/>
            </a:pP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Rectangle 10"/>
          <p:cNvSpPr>
            <a:spLocks noGrp="1" noChangeArrowheads="1"/>
          </p:cNvSpPr>
          <p:nvPr>
            <p:ph type="title"/>
          </p:nvPr>
        </p:nvSpPr>
        <p:spPr>
          <a:xfrm>
            <a:off x="1779896" y="1055440"/>
            <a:ext cx="7010400" cy="838200"/>
          </a:xfrm>
        </p:spPr>
        <p:txBody>
          <a:bodyPr/>
          <a:lstStyle/>
          <a:p>
            <a:r>
              <a:rPr lang="en-US" altLang="ar-JO" dirty="0" smtClean="0">
                <a:solidFill>
                  <a:schemeClr val="bg1"/>
                </a:solidFill>
              </a:rPr>
              <a:t>Make-up Exams</a:t>
            </a:r>
            <a:endParaRPr lang="en-US" altLang="ar-JO" dirty="0">
              <a:solidFill>
                <a:schemeClr val="bg1"/>
              </a:solidFill>
            </a:endParaRP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752600" y="2337125"/>
            <a:ext cx="6408761" cy="4572000"/>
          </a:xfrm>
        </p:spPr>
        <p:txBody>
          <a:bodyPr/>
          <a:lstStyle/>
          <a:p>
            <a:pPr algn="l" rtl="0"/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Make-up exams will be offered for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valid reasons only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with consent of the Dean. </a:t>
            </a:r>
            <a:endParaRPr lang="en-US" dirty="0" smtClean="0">
              <a:solidFill>
                <a:schemeClr val="accent5">
                  <a:lumMod val="20000"/>
                  <a:lumOff val="80000"/>
                </a:schemeClr>
              </a:solidFill>
              <a:latin typeface="+mn-lt"/>
              <a:ea typeface="+mn-ea"/>
              <a:cs typeface="+mn-cs"/>
            </a:endParaRPr>
          </a:p>
          <a:p>
            <a:pPr algn="l" rtl="0"/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Make-up </a:t>
            </a: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exams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will </a:t>
            </a:r>
            <a:r>
              <a:rPr lang="en-US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be different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rPr>
              <a:t>from regular exams in content and format.</a:t>
            </a:r>
          </a:p>
        </p:txBody>
      </p:sp>
    </p:spTree>
    <p:extLst>
      <p:ext uri="{BB962C8B-B14F-4D97-AF65-F5344CB8AC3E}">
        <p14:creationId xmlns:p14="http://schemas.microsoft.com/office/powerpoint/2010/main" val="28675693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room expectation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844_Classroom Expectations_Copyedited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ar-J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ar-J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844_Classroom Expectations_Copyedit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expectations</Template>
  <TotalTime>76</TotalTime>
  <Words>161</Words>
  <Application>Microsoft Office PowerPoint</Application>
  <PresentationFormat>On-screen Show (4:3)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Classroom expectations</vt:lpstr>
      <vt:lpstr>Classroom  Tips and Rules</vt:lpstr>
      <vt:lpstr>Student Behaviors</vt:lpstr>
      <vt:lpstr>Show Respect</vt:lpstr>
      <vt:lpstr>Responsibility for Coursework</vt:lpstr>
      <vt:lpstr>Grading</vt:lpstr>
      <vt:lpstr>Attendance Policy</vt:lpstr>
      <vt:lpstr>Make-up Exams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Tips and Rules</dc:title>
  <dc:creator>enas naffar</dc:creator>
  <cp:lastModifiedBy>enas naffar</cp:lastModifiedBy>
  <cp:revision>5</cp:revision>
  <dcterms:created xsi:type="dcterms:W3CDTF">2014-10-18T16:13:45Z</dcterms:created>
  <dcterms:modified xsi:type="dcterms:W3CDTF">2014-10-18T17:29:56Z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